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50" r:id="rId2"/>
    <p:sldId id="747" r:id="rId3"/>
    <p:sldId id="748" r:id="rId4"/>
    <p:sldId id="749" r:id="rId5"/>
    <p:sldId id="750" r:id="rId6"/>
    <p:sldId id="751" r:id="rId7"/>
    <p:sldId id="752" r:id="rId8"/>
    <p:sldId id="753" r:id="rId9"/>
    <p:sldId id="754" r:id="rId10"/>
    <p:sldId id="755" r:id="rId11"/>
    <p:sldId id="756" r:id="rId12"/>
    <p:sldId id="757" r:id="rId13"/>
    <p:sldId id="758" r:id="rId14"/>
    <p:sldId id="759" r:id="rId15"/>
    <p:sldId id="760" r:id="rId16"/>
    <p:sldId id="60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432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2277" autoAdjust="0"/>
  </p:normalViewPr>
  <p:slideViewPr>
    <p:cSldViewPr snapToGrid="0" snapToObjects="1">
      <p:cViewPr varScale="1">
        <p:scale>
          <a:sx n="120" d="100"/>
          <a:sy n="120" d="100"/>
        </p:scale>
        <p:origin x="2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7C78-A87B-9B4D-A9D1-7364E5DA120C}" type="datetime1">
              <a:rPr lang="en-US" smtClean="0"/>
              <a:t>10/25/20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DE9D-0A37-8441-8B4F-F3BACD0F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A2943-DE60-F34D-A49E-8FF3146C7A9A}" type="datetime1">
              <a:rPr lang="en-US" smtClean="0"/>
              <a:t>10/25/20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100B7-F0F0-BA4B-98D9-DC51A8C92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7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100B7-F0F0-BA4B-98D9-DC51A8C92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0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330" y="993458"/>
            <a:ext cx="7980533" cy="1362075"/>
          </a:xfrm>
        </p:spPr>
        <p:txBody>
          <a:bodyPr anchor="t"/>
          <a:lstStyle>
            <a:lvl1pPr algn="l">
              <a:defRPr lang="en-US" sz="4400" b="1" baseline="0" dirty="0">
                <a:latin typeface="San Serif"/>
                <a:cs typeface="San Serif"/>
              </a:defRPr>
            </a:lvl1pPr>
          </a:lstStyle>
          <a:p>
            <a:r>
              <a:rPr lang="en-US" dirty="0"/>
              <a:t>Click here to edit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330" y="2653031"/>
            <a:ext cx="7980533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an serif"/>
                <a:cs typeface="San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68F7F9-70EC-BD49-8928-7CB170F9795A}" type="datetime1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8EBF9C-0147-DE49-BEBF-5601345D794C}" type="datetime1">
              <a:rPr lang="en-US" smtClean="0"/>
              <a:t>10/25/20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111999-15EC-814B-B32F-0BBC9D8C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302"/>
            <a:ext cx="7886700" cy="96491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823809-6443-6843-AD09-B59B7379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>
            <a:lvl1pPr marL="228600" indent="-411480">
              <a:buFont typeface="Wingdings" pitchFamily="2" charset="2"/>
              <a:buChar char="q"/>
              <a:defRPr sz="2600" b="1"/>
            </a:lvl1pPr>
            <a:lvl2pPr indent="-377190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27172727-4FEE-2641-9E0E-1B9B287C1DE0}"/>
              </a:ext>
            </a:extLst>
          </p:cNvPr>
          <p:cNvCxnSpPr>
            <a:cxnSpLocks/>
          </p:cNvCxnSpPr>
          <p:nvPr userDrawn="1"/>
        </p:nvCxnSpPr>
        <p:spPr>
          <a:xfrm>
            <a:off x="628650" y="1077455"/>
            <a:ext cx="7886700" cy="0"/>
          </a:xfrm>
          <a:prstGeom prst="line">
            <a:avLst/>
          </a:prstGeom>
          <a:ln w="38100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n sarif"/>
                <a:cs typeface="Sen sarif"/>
              </a:defRPr>
            </a:lvl1pPr>
            <a:lvl2pPr>
              <a:defRPr sz="2400">
                <a:latin typeface="Sen sarif"/>
                <a:cs typeface="Sen sarif"/>
              </a:defRPr>
            </a:lvl2pPr>
            <a:lvl3pPr>
              <a:defRPr sz="2000">
                <a:latin typeface="Sen sarif"/>
                <a:cs typeface="Sen sarif"/>
              </a:defRPr>
            </a:lvl3pPr>
            <a:lvl4pPr>
              <a:defRPr sz="1800">
                <a:latin typeface="Sen sarif"/>
                <a:cs typeface="Sen sarif"/>
              </a:defRPr>
            </a:lvl4pPr>
            <a:lvl5pPr>
              <a:defRPr sz="1800">
                <a:latin typeface="Sen sarif"/>
                <a:cs typeface="Sen sa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20C52D-8C02-5E4D-9426-D1EE2725AF8B}" type="datetime1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0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2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53D56-53FA-064E-AAF8-1376460A6387}" type="datetime1">
              <a:rPr lang="en-US" smtClean="0"/>
              <a:t>10/25/20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cxnSp>
        <p:nvCxnSpPr>
          <p:cNvPr id="11" name="直線接點 7"/>
          <p:cNvCxnSpPr/>
          <p:nvPr userDrawn="1"/>
        </p:nvCxnSpPr>
        <p:spPr>
          <a:xfrm>
            <a:off x="457200" y="1178985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01A23A-B960-2540-B8F5-FE58184F77E8}" type="datetime1">
              <a:rPr lang="en-US" smtClean="0"/>
              <a:t>10/25/20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9555" y="6356350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A2E91B-46B4-4840-8C61-93A81CE7D388}" type="datetime1">
              <a:rPr lang="en-US" smtClean="0"/>
              <a:t>10/25/20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9555" y="6351498"/>
            <a:ext cx="2133600" cy="365125"/>
          </a:xfrm>
        </p:spPr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12308-29C4-F544-A0F1-FBC3C4067138}" type="datetime1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6C1DF2-18E9-F140-80E5-AA07E724E416}" type="datetime1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EDF656-61DC-9A42-8D01-12AB0AEA89CE}" type="datetime1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2400"/>
            <a:ext cx="82296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555" y="63746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4E77BC79-9480-1042-96E1-82B94DA081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an serif"/>
          <a:ea typeface="+mj-ea"/>
          <a:cs typeface="San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q"/>
        <a:defRPr sz="2800" kern="1200">
          <a:solidFill>
            <a:schemeClr val="tx1"/>
          </a:solidFill>
          <a:latin typeface="San serif"/>
          <a:ea typeface="+mn-ea"/>
          <a:cs typeface="San serif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San serif"/>
          <a:ea typeface="+mn-ea"/>
          <a:cs typeface="San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an serif"/>
          <a:ea typeface="+mn-ea"/>
          <a:cs typeface="San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an serif"/>
          <a:ea typeface="+mn-ea"/>
          <a:cs typeface="San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ung-wei-huang/cs1410-4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883-7AFF-244C-AF4A-5B8B8A2E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32" y="569799"/>
            <a:ext cx="7980533" cy="2221397"/>
          </a:xfrm>
        </p:spPr>
        <p:txBody>
          <a:bodyPr/>
          <a:lstStyle/>
          <a:p>
            <a:r>
              <a:rPr lang="en-US" sz="4800" dirty="0"/>
              <a:t>Lecture 16: Memory Layout – Stack vs Heap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C9C05-F347-0C4F-946E-E4F1C7A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5A4A3-FF99-754A-8985-6F0657A95CA5}"/>
              </a:ext>
            </a:extLst>
          </p:cNvPr>
          <p:cNvSpPr/>
          <p:nvPr/>
        </p:nvSpPr>
        <p:spPr>
          <a:xfrm>
            <a:off x="0" y="2909455"/>
            <a:ext cx="9144000" cy="18645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Dr. Tsung-Wei Huang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Department of Electrical and Computer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University of Utah, Salt Lake City, 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622F-8CA1-A84F-81BC-C2A1FCAEA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8" b="11971"/>
          <a:stretch/>
        </p:blipFill>
        <p:spPr>
          <a:xfrm>
            <a:off x="-1" y="4788568"/>
            <a:ext cx="9144000" cy="2069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20315-DE39-3449-AB66-64DCADCD28A4}"/>
              </a:ext>
            </a:extLst>
          </p:cNvPr>
          <p:cNvSpPr txBox="1"/>
          <p:nvPr/>
        </p:nvSpPr>
        <p:spPr>
          <a:xfrm>
            <a:off x="581732" y="2209701"/>
            <a:ext cx="7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page: </a:t>
            </a:r>
            <a:r>
              <a:rPr lang="en-US" sz="2400" dirty="0">
                <a:hlinkClick r:id="rId4"/>
              </a:rPr>
              <a:t>https://github.com/tsung-wei-huang/cs1410-40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33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3E241-8A20-0B4E-BED5-2ACA1A29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CF8C26-551B-6A49-AA4A-D73F9AE0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35EB-AAD9-CD47-948D-B1AB5F0C1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modern programming languages require a stack</a:t>
            </a:r>
          </a:p>
          <a:p>
            <a:pPr lvl="2"/>
            <a:r>
              <a:rPr lang="en-US" altLang="en-US" dirty="0"/>
              <a:t>Fortran and Cobol did not (non-recursive)</a:t>
            </a:r>
          </a:p>
          <a:p>
            <a:r>
              <a:rPr lang="en-US" altLang="en-US" dirty="0"/>
              <a:t>All modern processors provide a designated </a:t>
            </a:r>
            <a:r>
              <a:rPr lang="en-US" altLang="en-US" i="1" dirty="0"/>
              <a:t>stack pointer</a:t>
            </a:r>
            <a:r>
              <a:rPr lang="en-US" altLang="en-US" dirty="0"/>
              <a:t> register</a:t>
            </a:r>
          </a:p>
          <a:p>
            <a:r>
              <a:rPr lang="en-US" altLang="en-US" dirty="0"/>
              <a:t>All modern process address spaces provide room for a stack</a:t>
            </a:r>
          </a:p>
          <a:p>
            <a:pPr lvl="2"/>
            <a:r>
              <a:rPr lang="en-US" altLang="en-US" dirty="0"/>
              <a:t>Able to grow to a large size</a:t>
            </a:r>
          </a:p>
          <a:p>
            <a:pPr lvl="2"/>
            <a:r>
              <a:rPr lang="en-US" altLang="en-US" dirty="0"/>
              <a:t>May grow upward or downward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1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94A3E-1A55-B94D-8A8B-591C4FFC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3EA42-7035-FC4B-9C42-07DB2578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AA0A-0833-A748-B629-9FB52E49C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place for allocating memory that is not part of </a:t>
            </a:r>
            <a:r>
              <a:rPr lang="en-US" altLang="en-US" i="1" dirty="0"/>
              <a:t>last-in, first-out</a:t>
            </a:r>
            <a:r>
              <a:rPr lang="en-US" altLang="en-US" dirty="0"/>
              <a:t> discipline</a:t>
            </a:r>
          </a:p>
          <a:p>
            <a:r>
              <a:rPr lang="en-US" altLang="en-US" dirty="0"/>
              <a:t>I.e., dynamically allocated data structures that survive function calls</a:t>
            </a:r>
          </a:p>
          <a:p>
            <a:pPr lvl="2"/>
            <a:r>
              <a:rPr lang="en-US" altLang="en-US" dirty="0"/>
              <a:t>E.g., strings in C</a:t>
            </a:r>
          </a:p>
          <a:p>
            <a:pPr lvl="2"/>
            <a:r>
              <a:rPr lang="en-US" altLang="en-US" b="1" dirty="0">
                <a:latin typeface="Courier New" panose="02070309020205020404" pitchFamily="49" charset="0"/>
              </a:rPr>
              <a:t>new</a:t>
            </a:r>
            <a:r>
              <a:rPr lang="en-US" altLang="en-US" dirty="0"/>
              <a:t> objects in C++, Java,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1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394F7-1BBA-774E-A886-55D3CE04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25E72-6BD6-CC46-AE9D-E6E02C11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Allocate Memory from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9379A-9405-8A43-BC5D-942FAF15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malloc</a:t>
            </a:r>
            <a:r>
              <a:rPr lang="en-US" altLang="en-US" dirty="0"/>
              <a:t>() – POSIX standard function</a:t>
            </a:r>
          </a:p>
          <a:p>
            <a:pPr lvl="2"/>
            <a:r>
              <a:rPr lang="en-US" altLang="en-US" dirty="0"/>
              <a:t>Allocates a chunk of memory of desired size</a:t>
            </a:r>
          </a:p>
          <a:p>
            <a:pPr lvl="2"/>
            <a:r>
              <a:rPr lang="en-US" altLang="en-US" dirty="0"/>
              <a:t>Remembers size</a:t>
            </a:r>
          </a:p>
          <a:p>
            <a:pPr lvl="2"/>
            <a:r>
              <a:rPr lang="en-US" altLang="en-US" dirty="0"/>
              <a:t>Returns pointer</a:t>
            </a:r>
          </a:p>
          <a:p>
            <a:r>
              <a:rPr lang="en-US" altLang="en-US" i="1" dirty="0"/>
              <a:t>free</a:t>
            </a:r>
            <a:r>
              <a:rPr lang="en-US" altLang="en-US" dirty="0"/>
              <a:t> () – POSIX standard function</a:t>
            </a:r>
          </a:p>
          <a:p>
            <a:pPr lvl="2"/>
            <a:r>
              <a:rPr lang="en-US" altLang="en-US" dirty="0"/>
              <a:t>Returns previously allocated chunk to heap for reallocation</a:t>
            </a:r>
          </a:p>
          <a:p>
            <a:pPr lvl="2"/>
            <a:r>
              <a:rPr lang="en-US" altLang="en-US" dirty="0"/>
              <a:t>Assumes that pointer is correct!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4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394F7-1BBA-774E-A886-55D3CE04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25E72-6BD6-CC46-AE9D-E6E02C11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Allocate Memory from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9379A-9405-8A43-BC5D-942FAF15E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malloc</a:t>
            </a:r>
            <a:r>
              <a:rPr lang="en-US" altLang="en-US" dirty="0"/>
              <a:t>() – POSIX standard function</a:t>
            </a:r>
          </a:p>
          <a:p>
            <a:pPr lvl="2"/>
            <a:r>
              <a:rPr lang="en-US" altLang="en-US" dirty="0"/>
              <a:t>Allocates a chunk of memory of desired size</a:t>
            </a:r>
          </a:p>
          <a:p>
            <a:pPr lvl="2"/>
            <a:r>
              <a:rPr lang="en-US" altLang="en-US" dirty="0"/>
              <a:t>Remembers size</a:t>
            </a:r>
          </a:p>
          <a:p>
            <a:pPr lvl="2"/>
            <a:r>
              <a:rPr lang="en-US" altLang="en-US" dirty="0"/>
              <a:t>Returns pointer</a:t>
            </a:r>
          </a:p>
          <a:p>
            <a:r>
              <a:rPr lang="en-US" altLang="en-US" i="1" dirty="0"/>
              <a:t>free</a:t>
            </a:r>
            <a:r>
              <a:rPr lang="en-US" altLang="en-US" dirty="0"/>
              <a:t> () – POSIX standard function</a:t>
            </a:r>
          </a:p>
          <a:p>
            <a:pPr lvl="2"/>
            <a:r>
              <a:rPr lang="en-US" altLang="en-US" dirty="0"/>
              <a:t>Returns previously allocated chunk to heap for reallocation</a:t>
            </a:r>
          </a:p>
          <a:p>
            <a:pPr lvl="2"/>
            <a:r>
              <a:rPr lang="en-US" altLang="en-US" dirty="0"/>
              <a:t>Assumes that pointer is correct!</a:t>
            </a:r>
          </a:p>
          <a:p>
            <a:r>
              <a:rPr lang="en-US" altLang="en-US" i="1" dirty="0"/>
              <a:t>Storage</a:t>
            </a:r>
            <a:r>
              <a:rPr lang="en-US" altLang="en-US" dirty="0"/>
              <a:t> </a:t>
            </a:r>
            <a:r>
              <a:rPr lang="en-US" altLang="en-US" i="1" dirty="0"/>
              <a:t>leak</a:t>
            </a:r>
            <a:r>
              <a:rPr lang="en-US" altLang="en-US" dirty="0"/>
              <a:t> – failure to </a:t>
            </a:r>
            <a:r>
              <a:rPr lang="en-US" altLang="en-US" i="1" dirty="0"/>
              <a:t>free</a:t>
            </a:r>
            <a:r>
              <a:rPr lang="en-US" altLang="en-US" dirty="0"/>
              <a:t> something</a:t>
            </a:r>
          </a:p>
        </p:txBody>
      </p:sp>
    </p:spTree>
    <p:extLst>
      <p:ext uri="{BB962C8B-B14F-4D97-AF65-F5344CB8AC3E}">
        <p14:creationId xmlns:p14="http://schemas.microsoft.com/office/powerpoint/2010/main" val="3752235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48E4B-308C-F74B-88B0-B4B1EF27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FD1EB-BEFF-2740-B53B-5458EDE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in Modern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0E16C-37E1-674F-BF1A-AAA08AF94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Many modern programming languages require a heap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C++, Java, etc.</a:t>
            </a:r>
          </a:p>
          <a:p>
            <a:pPr lvl="2">
              <a:lnSpc>
                <a:spcPct val="90000"/>
              </a:lnSpc>
            </a:pPr>
            <a:r>
              <a:rPr lang="en-US" altLang="en-US" i="1" dirty="0"/>
              <a:t>NOT </a:t>
            </a:r>
            <a:r>
              <a:rPr lang="en-US" altLang="en-US" dirty="0"/>
              <a:t>Fortran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Typical process environment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Heap grows toward stack — but never shrinks!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Multi-threaded environments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All threads </a:t>
            </a:r>
            <a:r>
              <a:rPr lang="en-US" altLang="en-US" i="1" dirty="0"/>
              <a:t>share</a:t>
            </a:r>
            <a:r>
              <a:rPr lang="en-US" altLang="en-US" dirty="0"/>
              <a:t> the same heap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Data structures may be passed from one thread to another.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06D75-63EC-1245-A767-1EA24724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77C07-EEAB-5C40-B28E-F99AFA7C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Detect Memory Leak?</a:t>
            </a:r>
          </a:p>
        </p:txBody>
      </p:sp>
      <p:pic>
        <p:nvPicPr>
          <p:cNvPr id="1026" name="Picture 2" descr="Memory Leak Testing with Valgrind on macOS using Docker Containers · Güngör  Budak">
            <a:extLst>
              <a:ext uri="{FF2B5EF4-FFF2-40B4-BE49-F238E27FC236}">
                <a16:creationId xmlns:a16="http://schemas.microsoft.com/office/drawing/2014/main" id="{D09A4935-B662-FB43-8E74-2AEB3F40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" y="1381304"/>
            <a:ext cx="6996223" cy="49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F1C4B-F477-7A40-8C2D-F96164768CA2}"/>
              </a:ext>
            </a:extLst>
          </p:cNvPr>
          <p:cNvSpPr txBox="1"/>
          <p:nvPr/>
        </p:nvSpPr>
        <p:spPr>
          <a:xfrm>
            <a:off x="628650" y="6187847"/>
            <a:ext cx="21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valgrind.org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633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9EA0D-391C-F344-B81E-77CB6316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FFA3B-8509-7A4F-B59B-CC42D844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9BC10-4403-2D4E-845D-A0CC3ADE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dirty="0"/>
              <a:t>Memory layout</a:t>
            </a:r>
          </a:p>
          <a:p>
            <a:pPr algn="just"/>
            <a:r>
              <a:rPr lang="en-US" altLang="zh-TW" sz="2400" dirty="0"/>
              <a:t>Stack</a:t>
            </a:r>
            <a:endParaRPr lang="en-US" altLang="zh-TW" dirty="0"/>
          </a:p>
          <a:p>
            <a:pPr algn="just"/>
            <a:r>
              <a:rPr lang="en-US" altLang="zh-TW" sz="2400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259958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29B93-0740-FC4C-91E5-B91D285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C6107-E42D-3E40-A8E3-C623E4D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C2242AA-3350-564F-AD81-D1E858178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944"/>
            <a:ext cx="7886700" cy="4659339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Stack vs Heap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16444-8776-C34C-90DA-8E1C3892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453" y="2553223"/>
            <a:ext cx="2820505" cy="281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A13F6-D6AF-304C-BF66-83E932BE2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42" y="2198462"/>
            <a:ext cx="5808703" cy="357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0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FFFC0-5369-D64E-B596-D9393638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ADB52-51E9-0746-833C-CC233BCE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F48DF-83E1-C34E-986D-B6CE4C0FB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The place where </a:t>
            </a:r>
            <a:r>
              <a:rPr lang="en-US" altLang="en-US" sz="2800" i="1" dirty="0"/>
              <a:t>arguments</a:t>
            </a:r>
            <a:r>
              <a:rPr lang="en-US" altLang="en-US" sz="2800" dirty="0"/>
              <a:t> of a function call are stored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place where </a:t>
            </a:r>
            <a:r>
              <a:rPr lang="en-US" altLang="en-US" sz="2800" i="1" dirty="0"/>
              <a:t>registers</a:t>
            </a:r>
            <a:r>
              <a:rPr lang="en-US" altLang="en-US" sz="2800" dirty="0"/>
              <a:t> of the calling function are saved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place where </a:t>
            </a:r>
            <a:r>
              <a:rPr lang="en-US" altLang="en-US" sz="2800" i="1" dirty="0"/>
              <a:t>local data</a:t>
            </a:r>
            <a:r>
              <a:rPr lang="en-US" altLang="en-US" sz="2800" dirty="0"/>
              <a:t> of called function is allocated</a:t>
            </a:r>
          </a:p>
          <a:p>
            <a:pPr lvl="2">
              <a:lnSpc>
                <a:spcPct val="80000"/>
              </a:lnSpc>
            </a:pPr>
            <a:r>
              <a:rPr lang="en-US" altLang="en-US" i="1" dirty="0"/>
              <a:t>Automatic</a:t>
            </a:r>
            <a:r>
              <a:rPr lang="en-US" altLang="en-US" dirty="0"/>
              <a:t> data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place where called function leaves </a:t>
            </a:r>
            <a:r>
              <a:rPr lang="en-US" altLang="en-US" sz="2800" i="1" dirty="0"/>
              <a:t>result</a:t>
            </a:r>
            <a:r>
              <a:rPr lang="en-US" altLang="en-US" sz="2800" dirty="0"/>
              <a:t> for calling function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Supports recursive function calls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4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9FAFA4-D008-D245-B9A8-2E43C21B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184C6A-FF27-CF42-9D6B-AF9FEE36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9799E-D645-5F4E-9BAE-C7EA42A3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Imagine the following program:–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factorial(int n){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if (n &lt;= 1)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return (1);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else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int y = factorial(n-1);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return (y * n);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r>
              <a:rPr lang="en-US" altLang="en-US" sz="2800" dirty="0"/>
              <a:t>Imagine also the caller:–</a:t>
            </a:r>
          </a:p>
          <a:p>
            <a:pPr lvl="2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x = factorial(100);</a:t>
            </a:r>
          </a:p>
          <a:p>
            <a:r>
              <a:rPr lang="en-US" altLang="en-US" sz="2800" dirty="0"/>
              <a:t>What does compiled code look like?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5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4CB1C-69E5-6546-873E-C8098450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C30657-A9C0-404C-AB21-96137108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Code: Caller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4F33E-1BD9-FF4F-BCA1-66FE06D8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x = factorial(100);</a:t>
            </a:r>
          </a:p>
          <a:p>
            <a:pPr lvl="2">
              <a:lnSpc>
                <a:spcPct val="90000"/>
              </a:lnSpc>
              <a:buFontTx/>
              <a:buNone/>
            </a:pPr>
            <a:endParaRPr lang="en-US" altLang="en-US" b="1" dirty="0"/>
          </a:p>
          <a:p>
            <a:pPr>
              <a:lnSpc>
                <a:spcPct val="90000"/>
              </a:lnSpc>
            </a:pPr>
            <a:r>
              <a:rPr lang="en-US" altLang="en-US" dirty="0"/>
              <a:t>Put the value “100” somewhere that </a:t>
            </a:r>
            <a:r>
              <a:rPr lang="en-US" altLang="en-US" i="1" dirty="0"/>
              <a:t>factorial</a:t>
            </a:r>
            <a:r>
              <a:rPr lang="en-US" altLang="en-US" dirty="0"/>
              <a:t> function can find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Put the current program counter somewhere so that </a:t>
            </a:r>
            <a:r>
              <a:rPr lang="en-US" altLang="en-US" i="1" dirty="0"/>
              <a:t>factorial</a:t>
            </a:r>
            <a:r>
              <a:rPr lang="en-US" altLang="en-US" dirty="0"/>
              <a:t> function can return to the right place in </a:t>
            </a:r>
            <a:r>
              <a:rPr lang="en-US" altLang="en-US" i="1" dirty="0"/>
              <a:t>calling</a:t>
            </a:r>
            <a:r>
              <a:rPr lang="en-US" altLang="en-US" dirty="0"/>
              <a:t> function</a:t>
            </a: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dirty="0"/>
              <a:t>Provide a place to put the result, so that </a:t>
            </a:r>
            <a:r>
              <a:rPr lang="en-US" altLang="en-US" i="1" dirty="0"/>
              <a:t>calling function</a:t>
            </a:r>
            <a:r>
              <a:rPr lang="en-US" altLang="en-US" dirty="0"/>
              <a:t> can find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51E9A-A58F-9B41-83F2-0F28A1C3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55E74D-3898-1341-B8A2-7E16A622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Code: Factorial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65E4-3EB6-894A-8E7C-FB170832B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Save the </a:t>
            </a:r>
            <a:r>
              <a:rPr lang="en-US" altLang="en-US" sz="2800" i="1" dirty="0"/>
              <a:t>caller</a:t>
            </a:r>
            <a:r>
              <a:rPr lang="en-US" altLang="en-US" sz="2800" dirty="0"/>
              <a:t>’s registers somewhere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Get the argument </a:t>
            </a:r>
            <a:r>
              <a:rPr lang="en-US" altLang="en-US" sz="2800" i="1" dirty="0"/>
              <a:t>n</a:t>
            </a:r>
            <a:r>
              <a:rPr lang="en-US" altLang="en-US" sz="2800" dirty="0"/>
              <a:t> from the agreed-upon place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Set aside some memory for local variables and intermediate results – i.e., </a:t>
            </a:r>
            <a:r>
              <a:rPr lang="en-US" altLang="en-US" sz="2800" i="1" dirty="0"/>
              <a:t>y, n - 1</a:t>
            </a:r>
          </a:p>
          <a:p>
            <a:pPr lvl="2"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Do whatever </a:t>
            </a:r>
            <a:r>
              <a:rPr lang="en-US" altLang="en-US" sz="2800" i="1" dirty="0"/>
              <a:t>factorial</a:t>
            </a:r>
            <a:r>
              <a:rPr lang="en-US" altLang="en-US" sz="2800" dirty="0"/>
              <a:t> was programmed to do</a:t>
            </a:r>
          </a:p>
          <a:p>
            <a:pPr lvl="2"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Put the result where the </a:t>
            </a:r>
            <a:r>
              <a:rPr lang="en-US" altLang="en-US" sz="2800" i="1" dirty="0"/>
              <a:t>caller</a:t>
            </a:r>
            <a:r>
              <a:rPr lang="en-US" altLang="en-US" sz="2800" dirty="0"/>
              <a:t> can find it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Restore the </a:t>
            </a:r>
            <a:r>
              <a:rPr lang="en-US" altLang="en-US" sz="2800" i="1" dirty="0"/>
              <a:t>caller</a:t>
            </a:r>
            <a:r>
              <a:rPr lang="en-US" altLang="en-US" sz="2800" dirty="0"/>
              <a:t>’s registers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Transfer back to the program counter saved by the </a:t>
            </a:r>
            <a:r>
              <a:rPr lang="en-US" altLang="en-US" sz="2800" i="1" dirty="0"/>
              <a:t>caller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9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83E33-117D-F04C-81C7-3F5880DF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44CCB-52BC-7A46-B5FF-67C62AA4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C71AB-6358-2B46-B892-7895256A6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 that </a:t>
            </a:r>
            <a:r>
              <a:rPr lang="en-US" altLang="en-US" i="1" dirty="0"/>
              <a:t>caller</a:t>
            </a:r>
            <a:r>
              <a:rPr lang="en-US" altLang="en-US" dirty="0"/>
              <a:t> can provide as many arguments as needed (within reason)?</a:t>
            </a:r>
          </a:p>
          <a:p>
            <a:r>
              <a:rPr lang="en-US" altLang="en-US" dirty="0"/>
              <a:t>So that </a:t>
            </a:r>
            <a:r>
              <a:rPr lang="en-US" altLang="en-US" i="1" dirty="0"/>
              <a:t>called routine</a:t>
            </a:r>
            <a:r>
              <a:rPr lang="en-US" altLang="en-US" dirty="0"/>
              <a:t> can decide at run-time how much temporary space is needed?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So that </a:t>
            </a:r>
            <a:r>
              <a:rPr lang="en-US" altLang="en-US" i="1" dirty="0"/>
              <a:t>called routine</a:t>
            </a:r>
            <a:r>
              <a:rPr lang="en-US" altLang="en-US" dirty="0"/>
              <a:t> can call any other routine, potentially recursively?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F2E59-C22E-094C-8774-ABE64F29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71474C-4D26-9E4D-8BD0-35841270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a 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E77A-177F-C74C-9D40-9A73ABAD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Stack</a:t>
            </a:r>
            <a:r>
              <a:rPr lang="en-US" altLang="en-US" dirty="0"/>
              <a:t> – a linear data structure in which items are added and removed in </a:t>
            </a:r>
            <a:r>
              <a:rPr lang="en-US" altLang="en-US" i="1" dirty="0"/>
              <a:t>last-in, first-out </a:t>
            </a:r>
            <a:r>
              <a:rPr lang="en-US" altLang="en-US" dirty="0"/>
              <a:t>order.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Calling program</a:t>
            </a:r>
          </a:p>
          <a:p>
            <a:pPr lvl="2"/>
            <a:r>
              <a:rPr lang="en-US" altLang="en-US" i="1" dirty="0"/>
              <a:t>Push</a:t>
            </a:r>
            <a:r>
              <a:rPr lang="en-US" altLang="en-US" dirty="0"/>
              <a:t> arguments &amp; return address onto stack</a:t>
            </a:r>
          </a:p>
          <a:p>
            <a:pPr lvl="2"/>
            <a:r>
              <a:rPr lang="en-US" altLang="en-US" dirty="0"/>
              <a:t>After return, </a:t>
            </a:r>
            <a:r>
              <a:rPr lang="en-US" altLang="en-US" i="1" dirty="0"/>
              <a:t>pop</a:t>
            </a:r>
            <a:r>
              <a:rPr lang="en-US" altLang="en-US" dirty="0"/>
              <a:t> result off stack</a:t>
            </a:r>
            <a:endParaRPr lang="en-US" alt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3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2C958B-DD40-164E-9320-CEA7BE99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BC79-9480-1042-96E1-82B94DA0811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EAC1A-732A-5D40-97EF-B22D7B03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with Called Routine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62D7E-46D7-0B44-9B9F-C279C5EA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Called routine</a:t>
            </a:r>
          </a:p>
          <a:p>
            <a:pPr lvl="2"/>
            <a:r>
              <a:rPr lang="en-US" altLang="en-US" i="1" dirty="0"/>
              <a:t>Push</a:t>
            </a:r>
            <a:r>
              <a:rPr lang="en-US" altLang="en-US" dirty="0"/>
              <a:t> registers and return address onto stack</a:t>
            </a:r>
          </a:p>
          <a:p>
            <a:pPr lvl="2"/>
            <a:r>
              <a:rPr lang="en-US" altLang="en-US" i="1" dirty="0"/>
              <a:t>Push</a:t>
            </a:r>
            <a:r>
              <a:rPr lang="en-US" altLang="en-US" dirty="0"/>
              <a:t> temporary storage space onto stack</a:t>
            </a:r>
          </a:p>
          <a:p>
            <a:pPr lvl="2"/>
            <a:endParaRPr lang="en-US" altLang="en-US" dirty="0"/>
          </a:p>
          <a:p>
            <a:pPr lvl="2"/>
            <a:r>
              <a:rPr lang="en-US" altLang="en-US" dirty="0"/>
              <a:t>Do work of the routine</a:t>
            </a:r>
          </a:p>
          <a:p>
            <a:pPr lvl="2"/>
            <a:endParaRPr lang="en-US" altLang="en-US" dirty="0"/>
          </a:p>
          <a:p>
            <a:pPr lvl="2"/>
            <a:r>
              <a:rPr lang="en-US" altLang="en-US" dirty="0"/>
              <a:t>Pop registers and temporary storage off stack</a:t>
            </a:r>
          </a:p>
          <a:p>
            <a:pPr lvl="2"/>
            <a:r>
              <a:rPr lang="en-US" altLang="en-US" dirty="0"/>
              <a:t>Leave result on stack</a:t>
            </a:r>
          </a:p>
          <a:p>
            <a:pPr lvl="2"/>
            <a:r>
              <a:rPr lang="en-US" altLang="en-US" dirty="0"/>
              <a:t>Return to address left by calling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6760</TotalTime>
  <Words>673</Words>
  <Application>Microsoft Macintosh PowerPoint</Application>
  <PresentationFormat>On-screen Show (4:3)</PresentationFormat>
  <Paragraphs>128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San Serif</vt:lpstr>
      <vt:lpstr>San Serif</vt:lpstr>
      <vt:lpstr>Sen sarif</vt:lpstr>
      <vt:lpstr>Arial</vt:lpstr>
      <vt:lpstr>Calibri</vt:lpstr>
      <vt:lpstr>Courier New</vt:lpstr>
      <vt:lpstr>Times New Roman</vt:lpstr>
      <vt:lpstr>Wingdings</vt:lpstr>
      <vt:lpstr>Office Theme</vt:lpstr>
      <vt:lpstr>Lecture 16: Memory Layout – Stack vs Heap</vt:lpstr>
      <vt:lpstr>Memory Layout</vt:lpstr>
      <vt:lpstr>Stack</vt:lpstr>
      <vt:lpstr>Stack</vt:lpstr>
      <vt:lpstr>Compiled Code: Caller</vt:lpstr>
      <vt:lpstr>Compiled Code: Factorial Function</vt:lpstr>
      <vt:lpstr>Somewhere?</vt:lpstr>
      <vt:lpstr>Answer: a Stack</vt:lpstr>
      <vt:lpstr>Stack with Called Routine</vt:lpstr>
      <vt:lpstr>Stack</vt:lpstr>
      <vt:lpstr>Heap</vt:lpstr>
      <vt:lpstr>Allocate Memory from Heap</vt:lpstr>
      <vt:lpstr>Allocate Memory from Heap</vt:lpstr>
      <vt:lpstr>Heap in Modern Systems</vt:lpstr>
      <vt:lpstr>How to Detect Memory Leak?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to Computer Design Problems</dc:title>
  <dc:creator>Huang, Tsung-Wei</dc:creator>
  <cp:lastModifiedBy>Huang, Tsung-Wei</cp:lastModifiedBy>
  <cp:revision>658</cp:revision>
  <dcterms:created xsi:type="dcterms:W3CDTF">2020-01-09T06:22:26Z</dcterms:created>
  <dcterms:modified xsi:type="dcterms:W3CDTF">2020-10-26T13:56:43Z</dcterms:modified>
</cp:coreProperties>
</file>